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4"/>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1603" r:id="rId80"/>
    <p:sldId id="1643" r:id="rId81"/>
    <p:sldId id="1620" r:id="rId82"/>
    <p:sldId id="168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3922" autoAdjust="0"/>
  </p:normalViewPr>
  <p:slideViewPr>
    <p:cSldViewPr snapToGrid="0">
      <p:cViewPr varScale="1">
        <p:scale>
          <a:sx n="103" d="100"/>
          <a:sy n="103" d="100"/>
        </p:scale>
        <p:origin x="714" y="114"/>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0</c:v>
                </c:pt>
                <c:pt idx="2">
                  <c:v>0</c:v>
                </c:pt>
                <c:pt idx="3">
                  <c:v>42</c:v>
                </c:pt>
                <c:pt idx="4">
                  <c:v>2</c:v>
                </c:pt>
                <c:pt idx="5">
                  <c:v>3</c:v>
                </c:pt>
                <c:pt idx="6">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County Durham and Darlington NHS Foundation Trust</c:v>
                </c:pt>
                <c:pt idx="2">
                  <c:v>The Newcastle upon Tyne Hospitals NHS Foundation Trust</c:v>
                </c:pt>
                <c:pt idx="3">
                  <c:v>South Tees Hospitals NHS Foundation Trust</c:v>
                </c:pt>
                <c:pt idx="4">
                  <c:v>Sheffield Teaching Hospitals NHS Foundation Trust</c:v>
                </c:pt>
              </c:strCache>
            </c:strRef>
          </c:cat>
          <c:val>
            <c:numRef>
              <c:f>Sheet1!$B$2:$B$6</c:f>
              <c:numCache>
                <c:formatCode>0.0</c:formatCode>
                <c:ptCount val="5"/>
                <c:pt idx="0">
                  <c:v>7.8</c:v>
                </c:pt>
                <c:pt idx="1">
                  <c:v>7.6</c:v>
                </c:pt>
                <c:pt idx="2">
                  <c:v>7.6</c:v>
                </c:pt>
                <c:pt idx="3">
                  <c:v>7.5</c:v>
                </c:pt>
                <c:pt idx="4">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County Durham and Darlington NHS Foundation Trust</c:v>
                </c:pt>
                <c:pt idx="2">
                  <c:v>The Newcastle upon Tyne Hospitals NHS Foundation Trust</c:v>
                </c:pt>
                <c:pt idx="3">
                  <c:v>South Tees Hospitals NHS Foundation Trust</c:v>
                </c:pt>
                <c:pt idx="4">
                  <c:v>Sheffield Teaching Hospitals NHS Foundation Trust</c:v>
                </c:pt>
              </c:strCache>
            </c:strRef>
          </c:cat>
          <c:val>
            <c:numRef>
              <c:f>Sheet1!$C$2:$C$6</c:f>
              <c:numCache>
                <c:formatCode>0.0</c:formatCode>
                <c:ptCount val="5"/>
                <c:pt idx="0">
                  <c:v>2.2000000000000002</c:v>
                </c:pt>
                <c:pt idx="1">
                  <c:v>2.4000000000000004</c:v>
                </c:pt>
                <c:pt idx="2">
                  <c:v>2.4000000000000004</c:v>
                </c:pt>
                <c:pt idx="3">
                  <c:v>2.5</c:v>
                </c:pt>
                <c:pt idx="4">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Rotherham NHS Foundation Trust</c:v>
                </c:pt>
                <c:pt idx="1">
                  <c:v>Mid Yorkshire Hospitals NHS Trust</c:v>
                </c:pt>
                <c:pt idx="2">
                  <c:v>Bradford Teaching Hospitals NHS Foundation Trust</c:v>
                </c:pt>
                <c:pt idx="3">
                  <c:v>Northern Lincolnshire and Goole NHS Foundation Trust</c:v>
                </c:pt>
                <c:pt idx="4">
                  <c:v>York and Scarborough Teaching Hospitals NHS Foundation Trust</c:v>
                </c:pt>
              </c:strCache>
            </c:strRef>
          </c:cat>
          <c:val>
            <c:numRef>
              <c:f>Sheet1!$B$2:$B$6</c:f>
              <c:numCache>
                <c:formatCode>0.0</c:formatCode>
                <c:ptCount val="5"/>
                <c:pt idx="0">
                  <c:v>6.9</c:v>
                </c:pt>
                <c:pt idx="1">
                  <c:v>6.9</c:v>
                </c:pt>
                <c:pt idx="2">
                  <c:v>7</c:v>
                </c:pt>
                <c:pt idx="3">
                  <c:v>7.1</c:v>
                </c:pt>
                <c:pt idx="4">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Rotherham NHS Foundation Trust</c:v>
                </c:pt>
                <c:pt idx="1">
                  <c:v>Mid Yorkshire Hospitals NHS Trust</c:v>
                </c:pt>
                <c:pt idx="2">
                  <c:v>Bradford Teaching Hospitals NHS Foundation Trust</c:v>
                </c:pt>
                <c:pt idx="3">
                  <c:v>Northern Lincolnshire and Goole NHS Foundation Trust</c:v>
                </c:pt>
                <c:pt idx="4">
                  <c:v>York and Scarborough Teaching Hospitals NHS Foundation Trust</c:v>
                </c:pt>
              </c:strCache>
            </c:strRef>
          </c:cat>
          <c:val>
            <c:numRef>
              <c:f>Sheet1!$C$2:$C$6</c:f>
              <c:numCache>
                <c:formatCode>0.0</c:formatCode>
                <c:ptCount val="5"/>
                <c:pt idx="0">
                  <c:v>3.0999999999999996</c:v>
                </c:pt>
                <c:pt idx="1">
                  <c:v>3.0999999999999996</c:v>
                </c:pt>
                <c:pt idx="2">
                  <c:v>3</c:v>
                </c:pt>
                <c:pt idx="3">
                  <c:v>2.9000000000000004</c:v>
                </c:pt>
                <c:pt idx="4">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0.17382489855499994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9.2089999999999783E-2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0.96141599999999983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9.2090999999999923E-2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0.33032000000000039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0.63206300000000049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7.1261700000000001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0.16786817342530025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9.3009999999999593E-2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0.97100800000000032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9.3008999999999453E-2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0.33361700000000027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0.85244699999999973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7.2694770000000002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1.4789750000000002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0.44344399999999951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0.12362900000000021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1.2906699999999995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0.1236290000000011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0.44344399999999951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4.6620000000000772E-2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8.5138619999999996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8.6516999999999733E-2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0.34732400000000041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9.6830999999999889E-2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1.0109050000000002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9.6832000000000029E-2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0.34732399999999952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0.58659700000000026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7.171036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0.17408200000000029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0.32635699999999979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9.0986000000000011E-2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0.94988099999999953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9.0986000000000899E-2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0.32635699999999979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0.8120030000000007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8.0013719999999999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9.6102999999999383E-2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0.13785599999999931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3.8433000000001272E-2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0.40123700000000007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3.8432999999999495E-2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0.13785599999999931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0.17230800000000102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8.9800579999999997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4</c:v>
                </c:pt>
                <c:pt idx="1">
                  <c:v>35</c:v>
                </c:pt>
                <c:pt idx="2">
                  <c:v>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0.10447600000000001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0.32270099999999946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8.9967000000000574E-2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0.93923799999999957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8.9966000000000435E-2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0.32270099999999946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0.76672800000000052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4.1408579999999997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0.33305100000000021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0.34095299999999984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9.5054999999999445E-2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0.99236199999999997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9.5056000000000473E-2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0.34095299999999984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0.86767400000000006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7.0015460000000003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0.38582598525759959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0.1517470000000003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1.5842220000000005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0.1517470000000003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0.54430299999999932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0.68956900000000054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7.9001590000000004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1.0227899999999996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0.35487399999999969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9.8936000000000135E-2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1.0328809999999997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9.8936000000000135E-2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0.35487499999999983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0.52998000000000012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8.8710240000000002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1.2036820000000001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0.41546699999999959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0.11582900000000063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1.2092409999999996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0.11582899999999974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0.41546700000000047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0.86678700000000042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7.2213849999999997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49E-4525-A1CE-EE1557F7947F}"/>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49E-4525-A1CE-EE1557F7947F}"/>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49E-4525-A1CE-EE1557F7947F}"/>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49E-4525-A1CE-EE1557F7947F}"/>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49E-4525-A1CE-EE1557F7947F}"/>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49E-4525-A1CE-EE1557F7947F}"/>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49E-4525-A1CE-EE1557F7947F}"/>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49E-4525-A1CE-EE1557F7947F}"/>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49E-4525-A1CE-EE1557F7947F}"/>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49E-4525-A1CE-EE1557F7947F}"/>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49E-4525-A1CE-EE1557F7947F}"/>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249E-4525-A1CE-EE1557F7947F}"/>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49E-4525-A1CE-EE1557F7947F}"/>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249E-4525-A1CE-EE1557F7947F}"/>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249E-4525-A1CE-EE1557F7947F}"/>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Leaving hospital Q46. After leaving hospital, did you get enough support from health or social care services to help you recover or manage your condition?</c:v>
                </c:pt>
                <c:pt idx="1">
                  <c:v>Leaving hospital Q44. Did hospital staff discuss with you whether you may need any further health or social care services after leaving hospital?</c:v>
                </c:pt>
                <c:pt idx="2">
                  <c:v>The hospital and ward Q10. If you brought medication with you to hospital, were you able to take it when you needed to?</c:v>
                </c:pt>
                <c:pt idx="3">
                  <c:v>Admission to hospital Q3. How long do you feel you had to wait to get to a bed on a ward after you arrived at the hospital?</c:v>
                </c:pt>
                <c:pt idx="4">
                  <c:v>Leaving hospital Q42. Before you left hospital, did you know what would happen next with your care?</c:v>
                </c:pt>
              </c:strCache>
            </c:strRef>
          </c:cat>
          <c:val>
            <c:numRef>
              <c:f>Sheet1!$B$2:$B$6</c:f>
              <c:numCache>
                <c:formatCode>0.0</c:formatCode>
                <c:ptCount val="5"/>
                <c:pt idx="0">
                  <c:v>7.2</c:v>
                </c:pt>
                <c:pt idx="1">
                  <c:v>8.9</c:v>
                </c:pt>
                <c:pt idx="2">
                  <c:v>8.6999999999999993</c:v>
                </c:pt>
                <c:pt idx="3">
                  <c:v>7.3</c:v>
                </c:pt>
                <c:pt idx="4">
                  <c:v>7</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Leaving hospital Q46. After leaving hospital, did you get enough support from health or social care services to help you recover or manage your condition?</c:v>
                </c:pt>
                <c:pt idx="1">
                  <c:v>Leaving hospital Q44. Did hospital staff discuss with you whether you may need any further health or social care services after leaving hospital?</c:v>
                </c:pt>
                <c:pt idx="2">
                  <c:v>The hospital and ward Q10. If you brought medication with you to hospital, were you able to take it when you needed to?</c:v>
                </c:pt>
                <c:pt idx="3">
                  <c:v>Admission to hospital Q3. How long do you feel you had to wait to get to a bed on a ward after you arrived at the hospital?</c:v>
                </c:pt>
                <c:pt idx="4">
                  <c:v>Leaving hospital Q42. Before you left hospital, did you know what would happen next with your care?</c:v>
                </c:pt>
              </c:strCache>
            </c:strRef>
          </c:cat>
          <c:val>
            <c:numRef>
              <c:f>Sheet1!$C$2:$C$6</c:f>
              <c:numCache>
                <c:formatCode>0.0</c:formatCode>
                <c:ptCount val="5"/>
                <c:pt idx="0">
                  <c:v>6.2</c:v>
                </c:pt>
                <c:pt idx="1">
                  <c:v>8</c:v>
                </c:pt>
                <c:pt idx="2">
                  <c:v>8.1</c:v>
                </c:pt>
                <c:pt idx="3">
                  <c:v>6.8</c:v>
                </c:pt>
                <c:pt idx="4">
                  <c:v>6.6</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Your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Your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Your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Your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Your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Your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Your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Your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0.82235771133055002</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Mid Yorkshire Hospitals NHS Trust</c:v>
                </c:pt>
                <c:pt idx="1">
                  <c:v>Calderdale and Huddersfield NHS Foundation Trust</c:v>
                </c:pt>
                <c:pt idx="2">
                  <c:v>The Leeds Teaching Hospitals NHS Trust</c:v>
                </c:pt>
                <c:pt idx="3">
                  <c:v>Northumbria Healthcare NHS Foundation Trust</c:v>
                </c:pt>
                <c:pt idx="4">
                  <c:v>Northern Lincolnshire and Goole NHS Foundation Trust</c:v>
                </c:pt>
              </c:strCache>
            </c:strRef>
          </c:cat>
          <c:val>
            <c:numRef>
              <c:f>Sheet1!$B$2:$B$6</c:f>
              <c:numCache>
                <c:formatCode>0.0</c:formatCode>
                <c:ptCount val="5"/>
                <c:pt idx="0">
                  <c:v>1.6</c:v>
                </c:pt>
                <c:pt idx="1">
                  <c:v>1.6</c:v>
                </c:pt>
                <c:pt idx="2">
                  <c:v>1.6</c:v>
                </c:pt>
                <c:pt idx="3">
                  <c:v>1.4</c:v>
                </c:pt>
                <c:pt idx="4">
                  <c:v>1.4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Mid Yorkshire Hospitals NHS Trust</c:v>
                </c:pt>
                <c:pt idx="1">
                  <c:v>Calderdale and Huddersfield NHS Foundation Trust</c:v>
                </c:pt>
                <c:pt idx="2">
                  <c:v>The Leeds Teaching Hospitals NHS Trust</c:v>
                </c:pt>
                <c:pt idx="3">
                  <c:v>Northumbria Healthcare NHS Foundation Trust</c:v>
                </c:pt>
                <c:pt idx="4">
                  <c:v>Northern Lincolnshire and Goole NHS Foundation Trust</c:v>
                </c:pt>
              </c:strCache>
            </c:strRef>
          </c:cat>
          <c:val>
            <c:numRef>
              <c:f>Sheet1!$C$2:$C$6</c:f>
              <c:numCache>
                <c:formatCode>0.0</c:formatCode>
                <c:ptCount val="5"/>
                <c:pt idx="0">
                  <c:v>8.4</c:v>
                </c:pt>
                <c:pt idx="1">
                  <c:v>8.4</c:v>
                </c:pt>
                <c:pt idx="2">
                  <c:v>8.4</c:v>
                </c:pt>
                <c:pt idx="3">
                  <c:v>8.6</c:v>
                </c:pt>
                <c:pt idx="4">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Harrogate and District NHS Foundation Trust</c:v>
                </c:pt>
                <c:pt idx="1">
                  <c:v>Airedale NHS Foundation Trust</c:v>
                </c:pt>
                <c:pt idx="2">
                  <c:v>North Tees and Hartlepool NHS Foundation Trust</c:v>
                </c:pt>
                <c:pt idx="3">
                  <c:v>County Durham and Darlington NHS Foundation Trust</c:v>
                </c:pt>
                <c:pt idx="4">
                  <c:v>The Newcastle upon Tyne Hospitals NHS Foundation Trust</c:v>
                </c:pt>
              </c:strCache>
            </c:strRef>
          </c:cat>
          <c:val>
            <c:numRef>
              <c:f>Sheet1!$B$2:$B$6</c:f>
              <c:numCache>
                <c:formatCode>0.0</c:formatCode>
                <c:ptCount val="5"/>
                <c:pt idx="0">
                  <c:v>0.7</c:v>
                </c:pt>
                <c:pt idx="1">
                  <c:v>0.8</c:v>
                </c:pt>
                <c:pt idx="2">
                  <c:v>0.8</c:v>
                </c:pt>
                <c:pt idx="3">
                  <c:v>0.9</c:v>
                </c:pt>
                <c:pt idx="4">
                  <c:v>0.9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Harrogate and District NHS Foundation Trust</c:v>
                </c:pt>
                <c:pt idx="1">
                  <c:v>Airedale NHS Foundation Trust</c:v>
                </c:pt>
                <c:pt idx="2">
                  <c:v>North Tees and Hartlepool NHS Foundation Trust</c:v>
                </c:pt>
                <c:pt idx="3">
                  <c:v>County Durham and Darlington NHS Foundation Trust</c:v>
                </c:pt>
                <c:pt idx="4">
                  <c:v>The Newcastle upon Tyne Hospitals NHS Foundation Trust</c:v>
                </c:pt>
              </c:strCache>
            </c:strRef>
          </c:cat>
          <c:val>
            <c:numRef>
              <c:f>Sheet1!$C$2:$C$6</c:f>
              <c:numCache>
                <c:formatCode>0.0</c:formatCode>
                <c:ptCount val="5"/>
                <c:pt idx="0">
                  <c:v>9.3000000000000007</c:v>
                </c:pt>
                <c:pt idx="1">
                  <c:v>9.1999999999999993</c:v>
                </c:pt>
                <c:pt idx="2">
                  <c:v>9.1999999999999993</c:v>
                </c:pt>
                <c:pt idx="3">
                  <c:v>9.1</c:v>
                </c:pt>
                <c:pt idx="4">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0.12464455719060002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0.12148599999999998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1.268297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0.12148599999999998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0.43575799999999987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0.87190000000000012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0.82235800000000003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Your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Your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Your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Your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Your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Your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Your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Your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9.15932650911334</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B1-46C8-9750-0A871099C563}"/>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FB1-46C8-9750-0A871099C563}"/>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FB1-46C8-9750-0A871099C563}"/>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FB1-46C8-9750-0A871099C563}"/>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FB1-46C8-9750-0A871099C563}"/>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FB1-46C8-9750-0A871099C563}"/>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FB1-46C8-9750-0A871099C563}"/>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FB1-46C8-9750-0A871099C563}"/>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FB1-46C8-9750-0A871099C563}"/>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FB1-46C8-9750-0A871099C563}"/>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FB1-46C8-9750-0A871099C563}"/>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FB1-46C8-9750-0A871099C563}"/>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FB1-46C8-9750-0A871099C563}"/>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FB1-46C8-9750-0A871099C563}"/>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DFB1-46C8-9750-0A871099C563}"/>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Feedback on care Q49. During your hospital stay, were you ever asked to give your views on the quality of your care?</c:v>
                </c:pt>
                <c:pt idx="1">
                  <c:v>Leaving hospital Q41. Thinking about any medicine you were to take at home, were you given any of the following?</c:v>
                </c:pt>
                <c:pt idx="2">
                  <c:v>The hospital and ward Q12. How would you rate the hospital food?</c:v>
                </c:pt>
                <c:pt idx="3">
                  <c:v>The hospital and ward Q8. How clean was the hospital room or ward that you were in?</c:v>
                </c:pt>
                <c:pt idx="4">
                  <c:v>The hospital and ward Q11. Were you offered food that met any dietary needs or requirements you had?</c:v>
                </c:pt>
              </c:strCache>
            </c:strRef>
          </c:cat>
          <c:val>
            <c:numRef>
              <c:f>Sheet1!$B$2:$B$6</c:f>
              <c:numCache>
                <c:formatCode>0.0</c:formatCode>
                <c:ptCount val="5"/>
                <c:pt idx="0">
                  <c:v>0.8</c:v>
                </c:pt>
                <c:pt idx="1">
                  <c:v>4.0999999999999996</c:v>
                </c:pt>
                <c:pt idx="2">
                  <c:v>6.6</c:v>
                </c:pt>
                <c:pt idx="3">
                  <c:v>8.9</c:v>
                </c:pt>
                <c:pt idx="4">
                  <c:v>8.1</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Feedback on care Q49. During your hospital stay, were you ever asked to give your views on the quality of your care?</c:v>
                </c:pt>
                <c:pt idx="1">
                  <c:v>Leaving hospital Q41. Thinking about any medicine you were to take at home, were you given any of the following?</c:v>
                </c:pt>
                <c:pt idx="2">
                  <c:v>The hospital and ward Q12. How would you rate the hospital food?</c:v>
                </c:pt>
                <c:pt idx="3">
                  <c:v>The hospital and ward Q8. How clean was the hospital room or ward that you were in?</c:v>
                </c:pt>
                <c:pt idx="4">
                  <c:v>The hospital and ward Q11. Were you offered food that met any dietary needs or requirements you had?</c:v>
                </c:pt>
              </c:strCache>
            </c:strRef>
          </c:cat>
          <c:val>
            <c:numRef>
              <c:f>Sheet1!$C$2:$C$6</c:f>
              <c:numCache>
                <c:formatCode>0.0</c:formatCode>
                <c:ptCount val="5"/>
                <c:pt idx="0">
                  <c:v>1.4</c:v>
                </c:pt>
                <c:pt idx="1">
                  <c:v>4.5999999999999996</c:v>
                </c:pt>
                <c:pt idx="2">
                  <c:v>7</c:v>
                </c:pt>
                <c:pt idx="3">
                  <c:v>9.1</c:v>
                </c:pt>
                <c:pt idx="4">
                  <c:v>8.3000000000000007</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County Durham and Darlington NHS Foundation Trust</c:v>
                </c:pt>
                <c:pt idx="3">
                  <c:v>Harrogate and District NHS Foundation Trust</c:v>
                </c:pt>
                <c:pt idx="4">
                  <c:v>Sheffield Teaching Hospitals NHS Foundation Trust</c:v>
                </c:pt>
              </c:strCache>
            </c:strRef>
          </c:cat>
          <c:val>
            <c:numRef>
              <c:f>Sheet1!$B$2:$B$6</c:f>
              <c:numCache>
                <c:formatCode>0.0</c:formatCode>
                <c:ptCount val="5"/>
                <c:pt idx="0">
                  <c:v>9.4</c:v>
                </c:pt>
                <c:pt idx="1">
                  <c:v>9.3000000000000007</c:v>
                </c:pt>
                <c:pt idx="2">
                  <c:v>9.3000000000000007</c:v>
                </c:pt>
                <c:pt idx="3">
                  <c:v>9.3000000000000007</c:v>
                </c:pt>
                <c:pt idx="4">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County Durham and Darlington NHS Foundation Trust</c:v>
                </c:pt>
                <c:pt idx="3">
                  <c:v>Harrogate and District NHS Foundation Trust</c:v>
                </c:pt>
                <c:pt idx="4">
                  <c:v>Sheffield Teaching Hospitals NHS Foundation Trust</c:v>
                </c:pt>
              </c:strCache>
            </c:strRef>
          </c:cat>
          <c:val>
            <c:numRef>
              <c:f>Sheet1!$C$2:$C$6</c:f>
              <c:numCache>
                <c:formatCode>0.0</c:formatCode>
                <c:ptCount val="5"/>
                <c:pt idx="0">
                  <c:v>0.59999999999999964</c:v>
                </c:pt>
                <c:pt idx="1">
                  <c:v>0.69999999999999929</c:v>
                </c:pt>
                <c:pt idx="2">
                  <c:v>0.69999999999999929</c:v>
                </c:pt>
                <c:pt idx="3">
                  <c:v>0.69999999999999929</c:v>
                </c:pt>
                <c:pt idx="4">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Mid Yorkshire Hospitals NHS Trust</c:v>
                </c:pt>
                <c:pt idx="1">
                  <c:v>The Rotherham NHS Foundation Trust</c:v>
                </c:pt>
                <c:pt idx="2">
                  <c:v>York and Scarborough Teaching Hospitals NHS Foundation Trust</c:v>
                </c:pt>
                <c:pt idx="3">
                  <c:v>Barnsley Hospital NHS Foundation Trust</c:v>
                </c:pt>
                <c:pt idx="4">
                  <c:v>Bradford Teaching Hospitals NHS Foundation Trust</c:v>
                </c:pt>
              </c:strCache>
            </c:strRef>
          </c:cat>
          <c:val>
            <c:numRef>
              <c:f>Sheet1!$B$2:$B$6</c:f>
              <c:numCache>
                <c:formatCode>0.0</c:formatCode>
                <c:ptCount val="5"/>
                <c:pt idx="0">
                  <c:v>8.6999999999999993</c:v>
                </c:pt>
                <c:pt idx="1">
                  <c:v>8.8000000000000007</c:v>
                </c:pt>
                <c:pt idx="2">
                  <c:v>8.8000000000000007</c:v>
                </c:pt>
                <c:pt idx="3">
                  <c:v>9</c:v>
                </c:pt>
                <c:pt idx="4">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Mid Yorkshire Hospitals NHS Trust</c:v>
                </c:pt>
                <c:pt idx="1">
                  <c:v>The Rotherham NHS Foundation Trust</c:v>
                </c:pt>
                <c:pt idx="2">
                  <c:v>York and Scarborough Teaching Hospitals NHS Foundation Trust</c:v>
                </c:pt>
                <c:pt idx="3">
                  <c:v>Barnsley Hospital NHS Foundation Trust</c:v>
                </c:pt>
                <c:pt idx="4">
                  <c:v>Bradford Teaching Hospitals NHS Foundation Trust</c:v>
                </c:pt>
              </c:strCache>
            </c:strRef>
          </c:cat>
          <c:val>
            <c:numRef>
              <c:f>Sheet1!$C$2:$C$6</c:f>
              <c:numCache>
                <c:formatCode>0.0</c:formatCode>
                <c:ptCount val="5"/>
                <c:pt idx="0">
                  <c:v>1.3000000000000007</c:v>
                </c:pt>
                <c:pt idx="1">
                  <c:v>1.1999999999999993</c:v>
                </c:pt>
                <c:pt idx="2">
                  <c:v>1.1999999999999993</c:v>
                </c:pt>
                <c:pt idx="3">
                  <c:v>1</c:v>
                </c:pt>
                <c:pt idx="4">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0.24934600000000096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0.22391999999999967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6.2428000000000594E-2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0.65173300000000012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6.2427999999998818E-2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0.22391999999999967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7.6804000000000983E-2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9.1593269999999993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Your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Your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Your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Your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Your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Your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Your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Your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8.1882663085078793</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Sheffield Teaching Hospitals NHS Foundation Trust</c:v>
                </c:pt>
                <c:pt idx="3">
                  <c:v>Airedale NHS Foundation Trust</c:v>
                </c:pt>
                <c:pt idx="4">
                  <c:v>County Durham and Darlington NHS Foundation Trust</c:v>
                </c:pt>
              </c:strCache>
            </c:strRef>
          </c:cat>
          <c:val>
            <c:numRef>
              <c:f>Sheet1!$B$2:$B$6</c:f>
              <c:numCache>
                <c:formatCode>0.0</c:formatCode>
                <c:ptCount val="5"/>
                <c:pt idx="0">
                  <c:v>8.8000000000000007</c:v>
                </c:pt>
                <c:pt idx="1">
                  <c:v>8.6</c:v>
                </c:pt>
                <c:pt idx="2">
                  <c:v>8.4</c:v>
                </c:pt>
                <c:pt idx="3">
                  <c:v>8.4</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Sheffield Teaching Hospitals NHS Foundation Trust</c:v>
                </c:pt>
                <c:pt idx="3">
                  <c:v>Airedale NHS Foundation Trust</c:v>
                </c:pt>
                <c:pt idx="4">
                  <c:v>County Durham and Darlington NHS Foundation Trust</c:v>
                </c:pt>
              </c:strCache>
            </c:strRef>
          </c:cat>
          <c:val>
            <c:numRef>
              <c:f>Sheet1!$C$2:$C$6</c:f>
              <c:numCache>
                <c:formatCode>0.0</c:formatCode>
                <c:ptCount val="5"/>
                <c:pt idx="0">
                  <c:v>1.1999999999999993</c:v>
                </c:pt>
                <c:pt idx="1">
                  <c:v>1.4000000000000004</c:v>
                </c:pt>
                <c:pt idx="2">
                  <c:v>1.5999999999999996</c:v>
                </c:pt>
                <c:pt idx="3">
                  <c:v>1.5999999999999996</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Rotherham NHS Foundation Trust</c:v>
                </c:pt>
                <c:pt idx="1">
                  <c:v>Mid Yorkshire Hospitals NHS Trust</c:v>
                </c:pt>
                <c:pt idx="2">
                  <c:v>York and Scarborough Teaching Hospitals NHS Foundation Trust</c:v>
                </c:pt>
                <c:pt idx="3">
                  <c:v>Bradford Teaching Hospitals NHS Foundation Trust</c:v>
                </c:pt>
                <c:pt idx="4">
                  <c:v>Doncaster and Bassetlaw Teaching Hospitals NHS Foundation Trust</c:v>
                </c:pt>
              </c:strCache>
            </c:strRef>
          </c:cat>
          <c:val>
            <c:numRef>
              <c:f>Sheet1!$B$2:$B$6</c:f>
              <c:numCache>
                <c:formatCode>0.0</c:formatCode>
                <c:ptCount val="5"/>
                <c:pt idx="0">
                  <c:v>7.8</c:v>
                </c:pt>
                <c:pt idx="1">
                  <c:v>7.8</c:v>
                </c:pt>
                <c:pt idx="2">
                  <c:v>7.8</c:v>
                </c:pt>
                <c:pt idx="3">
                  <c:v>7.8</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Rotherham NHS Foundation Trust</c:v>
                </c:pt>
                <c:pt idx="1">
                  <c:v>Mid Yorkshire Hospitals NHS Trust</c:v>
                </c:pt>
                <c:pt idx="2">
                  <c:v>York and Scarborough Teaching Hospitals NHS Foundation Trust</c:v>
                </c:pt>
                <c:pt idx="3">
                  <c:v>Bradford Teaching Hospitals NHS Foundation Trust</c:v>
                </c:pt>
                <c:pt idx="4">
                  <c:v>Doncaster and Bassetlaw Teaching Hospitals NHS Foundation Trust</c:v>
                </c:pt>
              </c:strCache>
            </c:strRef>
          </c:cat>
          <c:val>
            <c:numRef>
              <c:f>Sheet1!$C$2:$C$6</c:f>
              <c:numCache>
                <c:formatCode>0.0</c:formatCode>
                <c:ptCount val="5"/>
                <c:pt idx="0">
                  <c:v>2.2000000000000002</c:v>
                </c:pt>
                <c:pt idx="1">
                  <c:v>2.2000000000000002</c:v>
                </c:pt>
                <c:pt idx="2">
                  <c:v>2.2000000000000002</c:v>
                </c:pt>
                <c:pt idx="3">
                  <c:v>2.2000000000000002</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0.27118602827430038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8.0541000000000196E-2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0.84083199999999891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8.0541000000000196E-2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0.28889000000000031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0.47145000000000081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8.1882660000000005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Your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Your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Your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Your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Your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Your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Your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Your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7.5139217020100597</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South Tyneside and Sunderland NHS Foundation Trust</c:v>
                </c:pt>
                <c:pt idx="3">
                  <c:v>South Tees Hospitals NHS Foundation Trust</c:v>
                </c:pt>
                <c:pt idx="4">
                  <c:v>Sheffield Teaching Hospitals NHS Foundation Trust</c:v>
                </c:pt>
              </c:strCache>
            </c:strRef>
          </c:cat>
          <c:val>
            <c:numRef>
              <c:f>Sheet1!$B$2:$B$6</c:f>
              <c:numCache>
                <c:formatCode>0.0</c:formatCode>
                <c:ptCount val="5"/>
                <c:pt idx="0">
                  <c:v>8</c:v>
                </c:pt>
                <c:pt idx="1">
                  <c:v>7.8</c:v>
                </c:pt>
                <c:pt idx="2">
                  <c:v>7.8</c:v>
                </c:pt>
                <c:pt idx="3">
                  <c:v>7.7</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South Tyneside and Sunderland NHS Foundation Trust</c:v>
                </c:pt>
                <c:pt idx="3">
                  <c:v>South Tees Hospitals NHS Foundation Trust</c:v>
                </c:pt>
                <c:pt idx="4">
                  <c:v>Sheffield Teaching Hospitals NHS Foundation Trust</c:v>
                </c:pt>
              </c:strCache>
            </c:strRef>
          </c:cat>
          <c:val>
            <c:numRef>
              <c:f>Sheet1!$C$2:$C$6</c:f>
              <c:numCache>
                <c:formatCode>0.0</c:formatCode>
                <c:ptCount val="5"/>
                <c:pt idx="0">
                  <c:v>2</c:v>
                </c:pt>
                <c:pt idx="1">
                  <c:v>2.2000000000000002</c:v>
                </c:pt>
                <c:pt idx="2">
                  <c:v>2.2000000000000002</c:v>
                </c:pt>
                <c:pt idx="3">
                  <c:v>2.2999999999999998</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5.8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0.59999999999999964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Barnsley Hospital NHS Foundation Trust</c:v>
                </c:pt>
                <c:pt idx="1">
                  <c:v>Mid Yorkshire Hospitals NHS Trust</c:v>
                </c:pt>
                <c:pt idx="2">
                  <c:v>Bradford Teaching Hospitals NHS Foundation Trust</c:v>
                </c:pt>
                <c:pt idx="3">
                  <c:v>The Rotherham NHS Foundation Trust</c:v>
                </c:pt>
                <c:pt idx="4">
                  <c:v>The Leeds Teaching Hospitals NHS Trust</c:v>
                </c:pt>
              </c:strCache>
            </c:strRef>
          </c:cat>
          <c:val>
            <c:numRef>
              <c:f>Sheet1!$B$2:$B$6</c:f>
              <c:numCache>
                <c:formatCode>0.0</c:formatCode>
                <c:ptCount val="5"/>
                <c:pt idx="0">
                  <c:v>6.6</c:v>
                </c:pt>
                <c:pt idx="1">
                  <c:v>6.7</c:v>
                </c:pt>
                <c:pt idx="2">
                  <c:v>6.7</c:v>
                </c:pt>
                <c:pt idx="3">
                  <c:v>6.9</c:v>
                </c:pt>
                <c:pt idx="4">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Barnsley Hospital NHS Foundation Trust</c:v>
                </c:pt>
                <c:pt idx="1">
                  <c:v>Mid Yorkshire Hospitals NHS Trust</c:v>
                </c:pt>
                <c:pt idx="2">
                  <c:v>Bradford Teaching Hospitals NHS Foundation Trust</c:v>
                </c:pt>
                <c:pt idx="3">
                  <c:v>The Rotherham NHS Foundation Trust</c:v>
                </c:pt>
                <c:pt idx="4">
                  <c:v>The Leeds Teaching Hospitals NHS Trust</c:v>
                </c:pt>
              </c:strCache>
            </c:strRef>
          </c:cat>
          <c:val>
            <c:numRef>
              <c:f>Sheet1!$C$2:$C$6</c:f>
              <c:numCache>
                <c:formatCode>0.0</c:formatCode>
                <c:ptCount val="5"/>
                <c:pt idx="0">
                  <c:v>3.4000000000000004</c:v>
                </c:pt>
                <c:pt idx="1">
                  <c:v>3.3</c:v>
                </c:pt>
                <c:pt idx="2">
                  <c:v>3.3</c:v>
                </c:pt>
                <c:pt idx="3">
                  <c:v>3.0999999999999996</c:v>
                </c:pt>
                <c:pt idx="4">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0.49676344194090039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0.16530600000000018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1.7257699999999998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0.75824099999999905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0.79727000000000103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7.2695489999999996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6.0934233409458001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0.48581365905419993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0.14791600000000038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1.5442220000000004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0.67847499999999883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0.2273840000000007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7.7582940000000002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Your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Your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Your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Your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Your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Your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Your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Your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7.7696432904275001</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4.0999999999999996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South Tees Hospitals NHS Foundation Trust</c:v>
                </c:pt>
                <c:pt idx="3">
                  <c:v>Airedale NHS Foundation Trust</c:v>
                </c:pt>
                <c:pt idx="4">
                  <c:v>Gateshead Health NHS Foundation Trust</c:v>
                </c:pt>
              </c:strCache>
            </c:strRef>
          </c:cat>
          <c:val>
            <c:numRef>
              <c:f>Sheet1!$B$2:$B$6</c:f>
              <c:numCache>
                <c:formatCode>0.0</c:formatCode>
                <c:ptCount val="5"/>
                <c:pt idx="0">
                  <c:v>8.3000000000000007</c:v>
                </c:pt>
                <c:pt idx="1">
                  <c:v>8.1</c:v>
                </c:pt>
                <c:pt idx="2">
                  <c:v>8.1</c:v>
                </c:pt>
                <c:pt idx="3">
                  <c:v>8</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South Tees Hospitals NHS Foundation Trust</c:v>
                </c:pt>
                <c:pt idx="3">
                  <c:v>Airedale NHS Foundation Trust</c:v>
                </c:pt>
                <c:pt idx="4">
                  <c:v>Gateshead Health NHS Foundation Trust</c:v>
                </c:pt>
              </c:strCache>
            </c:strRef>
          </c:cat>
          <c:val>
            <c:numRef>
              <c:f>Sheet1!$C$2:$C$6</c:f>
              <c:numCache>
                <c:formatCode>0.0</c:formatCode>
                <c:ptCount val="5"/>
                <c:pt idx="0">
                  <c:v>1.6999999999999993</c:v>
                </c:pt>
                <c:pt idx="1">
                  <c:v>1.9000000000000004</c:v>
                </c:pt>
                <c:pt idx="2">
                  <c:v>1.9000000000000004</c:v>
                </c:pt>
                <c:pt idx="3">
                  <c:v>2</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Rotherham NHS Foundation Trust</c:v>
                </c:pt>
                <c:pt idx="1">
                  <c:v>York and Scarborough Teaching Hospitals NHS Foundation Trust</c:v>
                </c:pt>
                <c:pt idx="2">
                  <c:v>Mid Yorkshire Hospitals NHS Trust</c:v>
                </c:pt>
                <c:pt idx="3">
                  <c:v>Doncaster and Bassetlaw Teaching Hospitals NHS Foundation Trust</c:v>
                </c:pt>
                <c:pt idx="4">
                  <c:v>Bradford Teaching Hospitals NHS Foundation Trust</c:v>
                </c:pt>
              </c:strCache>
            </c:strRef>
          </c:cat>
          <c:val>
            <c:numRef>
              <c:f>Sheet1!$B$2:$B$6</c:f>
              <c:numCache>
                <c:formatCode>0.0</c:formatCode>
                <c:ptCount val="5"/>
                <c:pt idx="0">
                  <c:v>7.3</c:v>
                </c:pt>
                <c:pt idx="1">
                  <c:v>7.4</c:v>
                </c:pt>
                <c:pt idx="2">
                  <c:v>7.5</c:v>
                </c:pt>
                <c:pt idx="3">
                  <c:v>7.5</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Rotherham NHS Foundation Trust</c:v>
                </c:pt>
                <c:pt idx="1">
                  <c:v>York and Scarborough Teaching Hospitals NHS Foundation Trust</c:v>
                </c:pt>
                <c:pt idx="2">
                  <c:v>Mid Yorkshire Hospitals NHS Trust</c:v>
                </c:pt>
                <c:pt idx="3">
                  <c:v>Doncaster and Bassetlaw Teaching Hospitals NHS Foundation Trust</c:v>
                </c:pt>
                <c:pt idx="4">
                  <c:v>Bradford Teaching Hospitals NHS Foundation Trust</c:v>
                </c:pt>
              </c:strCache>
            </c:strRef>
          </c:cat>
          <c:val>
            <c:numRef>
              <c:f>Sheet1!$C$2:$C$6</c:f>
              <c:numCache>
                <c:formatCode>0.0</c:formatCode>
                <c:ptCount val="5"/>
                <c:pt idx="0">
                  <c:v>2.7</c:v>
                </c:pt>
                <c:pt idx="1">
                  <c:v>2.5999999999999996</c:v>
                </c:pt>
                <c:pt idx="2">
                  <c:v>2.5</c:v>
                </c:pt>
                <c:pt idx="3">
                  <c:v>2.5</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95.058800000000005</c:v>
                </c:pt>
                <c:pt idx="1">
                  <c:v>0.47060000000000002</c:v>
                </c:pt>
                <c:pt idx="2">
                  <c:v>1.4117999999999999</c:v>
                </c:pt>
                <c:pt idx="3">
                  <c:v>0.70589999999999997</c:v>
                </c:pt>
                <c:pt idx="4">
                  <c:v>0.47060000000000002</c:v>
                </c:pt>
                <c:pt idx="5">
                  <c:v>1.8824000000000001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9.9052999999999614E-2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0.45003800000000016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0.12546699999999955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1.3098609999999997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0.57550500000000149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0.51253299999999946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7.9857820000000004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1.6781097101899789E-2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0.18967799999999979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1.9802060000000008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0.870031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1.6176009999999996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5.9912460000000003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0.15351800000000004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0.29120100000000004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8.1185000000000507E-2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0.84755799999999937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0.37238600000000055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0.54989699999999964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8.5324290000000005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5.3744000000000014E-2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0.30037199999999942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8.3741999999999983E-2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0.87424899999999983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0.38411300000000104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0.41151900000000019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8.2811760000000003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0.37666709375560004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0.17034099999999963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1.7783360000000004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0.78133700000000061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0.66504099999999866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6.7341709999999999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6.1996000000000606E-2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0.24111199999999933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6.7220000000000724E-2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0.70176999999999978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6.7219999999998947E-2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0.2411120000000011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0.12529699999999977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8.9476359999999993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0.25566202279209982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0.10465400000000002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1.0925789999999997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0.10465400000000002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0.37538499999999964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0.22994599999999998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8.3527780000000007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0.17042836853580035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0.10501700000000014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1.0963549999999991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0.10501600000000089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0.37668299999999988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0.33313599999999965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8.7437369999999994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18.052299999999999</c:v>
                </c:pt>
                <c:pt idx="1">
                  <c:v>0.95009999999999994</c:v>
                </c:pt>
                <c:pt idx="2">
                  <c:v>76.959599999999995</c:v>
                </c:pt>
                <c:pt idx="3">
                  <c:v>0</c:v>
                </c:pt>
                <c:pt idx="4">
                  <c:v>0.23749999999999999</c:v>
                </c:pt>
                <c:pt idx="5">
                  <c:v>0.47510000000000002</c:v>
                </c:pt>
                <c:pt idx="6">
                  <c:v>0.71260000000000001</c:v>
                </c:pt>
                <c:pt idx="7">
                  <c:v>0.95009999999999994</c:v>
                </c:pt>
                <c:pt idx="8">
                  <c:v>1.6627000000000001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0.4711059999999998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0.4134019999999996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0.11525300000000005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1.2032289999999994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0.11525400000000019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0.41340200000000138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0.29544099999999851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8.1302400000000006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0.35215196031469986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0.11322299999999963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1.1820329999999997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0.11322300000000052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0.40611900000000034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0.69575000000000031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6.6106129999999999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0.2616890099298006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0.16065699999999961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1.6772399999999994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0.16065700000000049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0.57626100000000058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0.27048699999999926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7.4954910000000003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0.39584953586259974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0.19173400000000029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2.0016800000000003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0.1917339999999994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0.68773100000000031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0.87918100000000088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5.7908480000000004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0.30826799999999999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0.18238999999999983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5.0848999999999478E-2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0.53085500000000074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5.0848999999999478E-2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0.18238999999999983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5.9122999999999593E-2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9.4092160000000007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0.81979999999999997</c:v>
                </c:pt>
                <c:pt idx="1">
                  <c:v>0.18020000000000003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0.81979999999999997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Your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Your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Your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Your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Your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Your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Your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Your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8.8847579578528002</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The Leeds Teaching Hospitals NHS Trust</c:v>
                </c:pt>
                <c:pt idx="3">
                  <c:v>South Tyneside and Sunderland NHS Foundation Trust</c:v>
                </c:pt>
                <c:pt idx="4">
                  <c:v>South Tees Hospitals NHS Foundation Trust</c:v>
                </c:pt>
              </c:strCache>
            </c:strRef>
          </c:cat>
          <c:val>
            <c:numRef>
              <c:f>Sheet1!$B$2:$B$6</c:f>
              <c:numCache>
                <c:formatCode>0.0</c:formatCode>
                <c:ptCount val="5"/>
                <c:pt idx="0">
                  <c:v>9.1</c:v>
                </c:pt>
                <c:pt idx="1">
                  <c:v>9.1</c:v>
                </c:pt>
                <c:pt idx="2">
                  <c:v>9</c:v>
                </c:pt>
                <c:pt idx="3">
                  <c:v>9</c:v>
                </c:pt>
                <c:pt idx="4">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The Leeds Teaching Hospitals NHS Trust</c:v>
                </c:pt>
                <c:pt idx="3">
                  <c:v>South Tyneside and Sunderland NHS Foundation Trust</c:v>
                </c:pt>
                <c:pt idx="4">
                  <c:v>South Tees Hospitals NHS Foundation Trust</c:v>
                </c:pt>
              </c:strCache>
            </c:strRef>
          </c:cat>
          <c:val>
            <c:numRef>
              <c:f>Sheet1!$C$2:$C$6</c:f>
              <c:numCache>
                <c:formatCode>0.0</c:formatCode>
                <c:ptCount val="5"/>
                <c:pt idx="0">
                  <c:v>0.90000000000000036</c:v>
                </c:pt>
                <c:pt idx="1">
                  <c:v>0.90000000000000036</c:v>
                </c:pt>
                <c:pt idx="2">
                  <c:v>1</c:v>
                </c:pt>
                <c:pt idx="3">
                  <c:v>1</c:v>
                </c:pt>
                <c:pt idx="4">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Rotherham NHS Foundation Trust</c:v>
                </c:pt>
                <c:pt idx="1">
                  <c:v>Mid Yorkshire Hospitals NHS Trust</c:v>
                </c:pt>
                <c:pt idx="2">
                  <c:v>Northern Lincolnshire and Goole NHS Foundation Trust</c:v>
                </c:pt>
                <c:pt idx="3">
                  <c:v>Barnsley Hospital NHS Foundation Trust</c:v>
                </c:pt>
                <c:pt idx="4">
                  <c:v>North Cumbria Integrated Care NHS Foundation Trust</c:v>
                </c:pt>
              </c:strCache>
            </c:strRef>
          </c:cat>
          <c:val>
            <c:numRef>
              <c:f>Sheet1!$B$2:$B$6</c:f>
              <c:numCache>
                <c:formatCode>0.0</c:formatCode>
                <c:ptCount val="5"/>
                <c:pt idx="0">
                  <c:v>8.5</c:v>
                </c:pt>
                <c:pt idx="1">
                  <c:v>8.5</c:v>
                </c:pt>
                <c:pt idx="2">
                  <c:v>8.5</c:v>
                </c:pt>
                <c:pt idx="3">
                  <c:v>8.6</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Rotherham NHS Foundation Trust</c:v>
                </c:pt>
                <c:pt idx="1">
                  <c:v>Mid Yorkshire Hospitals NHS Trust</c:v>
                </c:pt>
                <c:pt idx="2">
                  <c:v>Northern Lincolnshire and Goole NHS Foundation Trust</c:v>
                </c:pt>
                <c:pt idx="3">
                  <c:v>Barnsley Hospital NHS Foundation Trust</c:v>
                </c:pt>
                <c:pt idx="4">
                  <c:v>North Cumbria Integrated Care NHS Foundation Trust</c:v>
                </c:pt>
              </c:strCache>
            </c:strRef>
          </c:cat>
          <c:val>
            <c:numRef>
              <c:f>Sheet1!$C$2:$C$6</c:f>
              <c:numCache>
                <c:formatCode>0.0</c:formatCode>
                <c:ptCount val="5"/>
                <c:pt idx="0">
                  <c:v>1.5</c:v>
                </c:pt>
                <c:pt idx="1">
                  <c:v>1.5</c:v>
                </c:pt>
                <c:pt idx="2">
                  <c:v>1.5</c:v>
                </c:pt>
                <c:pt idx="3">
                  <c:v>1.4000000000000004</c:v>
                </c:pt>
                <c:pt idx="4">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0.11006699999999991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0.24381699999999906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6.7974000000001311E-2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0.70964199999999877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6.7974000000001311E-2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0.24381699999999995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0.19877799999999901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8.7790499999999998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4.643000000001507E-3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0.20139099999999921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5.6146999999999281E-2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0.58616000000000135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5.6146000000000029E-2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0.20139200000000024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0.17332899999999896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9.1673259999999992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0.190744235875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7.7455999999999747E-2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0.80863000000000085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7.7455999999999747E-2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0.27782700000000027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0.13588500000000003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8.7078970000000009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c:v>
                </c:pt>
                <c:pt idx="1">
                  <c:v>46.208500000000001</c:v>
                </c:pt>
                <c:pt idx="2">
                  <c:v>53.791499999999999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Your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Your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Your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Your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Your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Your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Your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Your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8.5838965729906906</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South Tees Hospitals NHS Foundation Trust</c:v>
                </c:pt>
                <c:pt idx="3">
                  <c:v>South Tyneside and Sunderland NHS Foundation Trust</c:v>
                </c:pt>
                <c:pt idx="4">
                  <c:v>County Durham and Darlington NHS Foundation Trust</c:v>
                </c:pt>
              </c:strCache>
            </c:strRef>
          </c:cat>
          <c:val>
            <c:numRef>
              <c:f>Sheet1!$B$2:$B$6</c:f>
              <c:numCache>
                <c:formatCode>0.0</c:formatCode>
                <c:ptCount val="5"/>
                <c:pt idx="0">
                  <c:v>9</c:v>
                </c:pt>
                <c:pt idx="1">
                  <c:v>8.6999999999999993</c:v>
                </c:pt>
                <c:pt idx="2">
                  <c:v>8.6</c:v>
                </c:pt>
                <c:pt idx="3">
                  <c:v>8.6</c:v>
                </c:pt>
                <c:pt idx="4">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South Tees Hospitals NHS Foundation Trust</c:v>
                </c:pt>
                <c:pt idx="3">
                  <c:v>South Tyneside and Sunderland NHS Foundation Trust</c:v>
                </c:pt>
                <c:pt idx="4">
                  <c:v>County Durham and Darlington NHS Foundation Trust</c:v>
                </c:pt>
              </c:strCache>
            </c:strRef>
          </c:cat>
          <c:val>
            <c:numRef>
              <c:f>Sheet1!$C$2:$C$6</c:f>
              <c:numCache>
                <c:formatCode>0.0</c:formatCode>
                <c:ptCount val="5"/>
                <c:pt idx="0">
                  <c:v>1</c:v>
                </c:pt>
                <c:pt idx="1">
                  <c:v>1.3000000000000007</c:v>
                </c:pt>
                <c:pt idx="2">
                  <c:v>1.4000000000000004</c:v>
                </c:pt>
                <c:pt idx="3">
                  <c:v>1.4000000000000004</c:v>
                </c:pt>
                <c:pt idx="4">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Rotherham NHS Foundation Trust</c:v>
                </c:pt>
                <c:pt idx="1">
                  <c:v>Bradford Teaching Hospitals NHS Foundation Trust</c:v>
                </c:pt>
                <c:pt idx="2">
                  <c:v>Mid Yorkshire Hospitals NHS Trust</c:v>
                </c:pt>
                <c:pt idx="3">
                  <c:v>York and Scarborough Teaching Hospitals NHS Foundation Trust</c:v>
                </c:pt>
                <c:pt idx="4">
                  <c:v>Barnsley Hospital NHS Foundation Trust</c:v>
                </c:pt>
              </c:strCache>
            </c:strRef>
          </c:cat>
          <c:val>
            <c:numRef>
              <c:f>Sheet1!$B$2:$B$6</c:f>
              <c:numCache>
                <c:formatCode>0.0</c:formatCode>
                <c:ptCount val="5"/>
                <c:pt idx="0">
                  <c:v>7.9</c:v>
                </c:pt>
                <c:pt idx="1">
                  <c:v>8.1</c:v>
                </c:pt>
                <c:pt idx="2">
                  <c:v>8.1</c:v>
                </c:pt>
                <c:pt idx="3">
                  <c:v>8.1999999999999993</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Rotherham NHS Foundation Trust</c:v>
                </c:pt>
                <c:pt idx="1">
                  <c:v>Bradford Teaching Hospitals NHS Foundation Trust</c:v>
                </c:pt>
                <c:pt idx="2">
                  <c:v>Mid Yorkshire Hospitals NHS Trust</c:v>
                </c:pt>
                <c:pt idx="3">
                  <c:v>York and Scarborough Teaching Hospitals NHS Foundation Trust</c:v>
                </c:pt>
                <c:pt idx="4">
                  <c:v>Barnsley Hospital NHS Foundation Trust</c:v>
                </c:pt>
              </c:strCache>
            </c:strRef>
          </c:cat>
          <c:val>
            <c:numRef>
              <c:f>Sheet1!$C$2:$C$6</c:f>
              <c:numCache>
                <c:formatCode>0.0</c:formatCode>
                <c:ptCount val="5"/>
                <c:pt idx="0">
                  <c:v>2.0999999999999996</c:v>
                </c:pt>
                <c:pt idx="1">
                  <c:v>1.9000000000000004</c:v>
                </c:pt>
                <c:pt idx="2">
                  <c:v>1.9000000000000004</c:v>
                </c:pt>
                <c:pt idx="3">
                  <c:v>1.8000000000000007</c:v>
                </c:pt>
                <c:pt idx="4">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0.15668400000000027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0.27120099999999958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7.5609000000000037E-2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0.78934500000000085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7.5609000000000037E-2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0.27120099999999958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0.21005500000000055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8.8729289999999992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7.257000000000069E-2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0.23528799999999883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6.5597000000000349E-2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0.68481799999999993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6.5596000000001098E-2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0.23528799999999883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2.865400000000129E-2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9.1834790000000002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0.11570700000000045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0.29316599999999937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8.1732999999999834E-2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0.85327700000000029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8.1732999999999834E-2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0.29316600000000115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8.6237999999999815E-2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8.8205950000000009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0.45367999999999942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0.35163000000000011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9.8031999999999897E-2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1.0234370000000004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9.8030999999999757E-2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0.35162999999999922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0.76165700000000136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7.4585840000000001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Your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Your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Your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Your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Your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Your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Your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Your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8.1759948049344295</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Gateshead Health NHS Foundation Trust</c:v>
                </c:pt>
                <c:pt idx="2">
                  <c:v>The Newcastle upon Tyne Hospitals NHS Foundation Trust</c:v>
                </c:pt>
                <c:pt idx="3">
                  <c:v>South Tees Hospitals NHS Foundation Trust</c:v>
                </c:pt>
                <c:pt idx="4">
                  <c:v>County Durham and Darlington NHS Foundation Trust</c:v>
                </c:pt>
              </c:strCache>
            </c:strRef>
          </c:cat>
          <c:val>
            <c:numRef>
              <c:f>Sheet1!$B$2:$B$6</c:f>
              <c:numCache>
                <c:formatCode>0.0</c:formatCode>
                <c:ptCount val="5"/>
                <c:pt idx="0">
                  <c:v>8.6</c:v>
                </c:pt>
                <c:pt idx="1">
                  <c:v>8.3000000000000007</c:v>
                </c:pt>
                <c:pt idx="2">
                  <c:v>8.3000000000000007</c:v>
                </c:pt>
                <c:pt idx="3">
                  <c:v>8.1999999999999993</c:v>
                </c:pt>
                <c:pt idx="4">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Gateshead Health NHS Foundation Trust</c:v>
                </c:pt>
                <c:pt idx="2">
                  <c:v>The Newcastle upon Tyne Hospitals NHS Foundation Trust</c:v>
                </c:pt>
                <c:pt idx="3">
                  <c:v>South Tees Hospitals NHS Foundation Trust</c:v>
                </c:pt>
                <c:pt idx="4">
                  <c:v>County Durham and Darlington NHS Foundation Trust</c:v>
                </c:pt>
              </c:strCache>
            </c:strRef>
          </c:cat>
          <c:val>
            <c:numRef>
              <c:f>Sheet1!$C$2:$C$6</c:f>
              <c:numCache>
                <c:formatCode>0.0</c:formatCode>
                <c:ptCount val="5"/>
                <c:pt idx="0">
                  <c:v>1.4000000000000004</c:v>
                </c:pt>
                <c:pt idx="1">
                  <c:v>1.6999999999999993</c:v>
                </c:pt>
                <c:pt idx="2">
                  <c:v>1.6999999999999993</c:v>
                </c:pt>
                <c:pt idx="3">
                  <c:v>1.8000000000000007</c:v>
                </c:pt>
                <c:pt idx="4">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York and Scarborough Teaching Hospitals NHS Foundation Trust</c:v>
                </c:pt>
                <c:pt idx="1">
                  <c:v>The Rotherham NHS Foundation Trust</c:v>
                </c:pt>
                <c:pt idx="2">
                  <c:v>Mid Yorkshire Hospitals NHS Trust</c:v>
                </c:pt>
                <c:pt idx="3">
                  <c:v>Bradford Teaching Hospitals NHS Foundation Trust</c:v>
                </c:pt>
                <c:pt idx="4">
                  <c:v>Barnsley Hospital NHS Foundation Trust</c:v>
                </c:pt>
              </c:strCache>
            </c:strRef>
          </c:cat>
          <c:val>
            <c:numRef>
              <c:f>Sheet1!$B$2:$B$6</c:f>
              <c:numCache>
                <c:formatCode>0.0</c:formatCode>
                <c:ptCount val="5"/>
                <c:pt idx="0">
                  <c:v>7.6</c:v>
                </c:pt>
                <c:pt idx="1">
                  <c:v>7.6</c:v>
                </c:pt>
                <c:pt idx="2">
                  <c:v>7.7</c:v>
                </c:pt>
                <c:pt idx="3">
                  <c:v>7.8</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York and Scarborough Teaching Hospitals NHS Foundation Trust</c:v>
                </c:pt>
                <c:pt idx="1">
                  <c:v>The Rotherham NHS Foundation Trust</c:v>
                </c:pt>
                <c:pt idx="2">
                  <c:v>Mid Yorkshire Hospitals NHS Trust</c:v>
                </c:pt>
                <c:pt idx="3">
                  <c:v>Bradford Teaching Hospitals NHS Foundation Trust</c:v>
                </c:pt>
                <c:pt idx="4">
                  <c:v>Barnsley Hospital NHS Foundation Trust</c:v>
                </c:pt>
              </c:strCache>
            </c:strRef>
          </c:cat>
          <c:val>
            <c:numRef>
              <c:f>Sheet1!$C$2:$C$6</c:f>
              <c:numCache>
                <c:formatCode>0.0</c:formatCode>
                <c:ptCount val="5"/>
                <c:pt idx="0">
                  <c:v>2.4000000000000004</c:v>
                </c:pt>
                <c:pt idx="1">
                  <c:v>2.4000000000000004</c:v>
                </c:pt>
                <c:pt idx="2">
                  <c:v>2.2999999999999998</c:v>
                </c:pt>
                <c:pt idx="3">
                  <c:v>2.2000000000000002</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0.42385800000000007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0.28261699999999923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7.8791000000000722E-2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0.82257300000000022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7.8790999999998945E-2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0.28261700000000012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0.24462100000000042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8.2868480000000009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0.20672770072940061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8.6700999999999695E-2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0.90514000000000028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8.6699999999999555E-2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0.31098600000000065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0.63357799999999997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7.2359669999999996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0.14449046760380035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6.1049999999999827E-2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0.63735299999999917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6.1049999999999827E-2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0.21898000000000017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0.29639900000000097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9.0165050000000004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0.18735799999999969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0.37646300000000021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0.10495599999999961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1.0957170000000005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0.10495599999999961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0.37646299999999933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0.57139800000000029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7.9745299999999997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0.13990202761539994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0.14596099999999979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1.5238160000000001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0.14596199999999993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0.5235479999999999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1.5783090000000009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6.1946709999999996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4.4706000000000001</c:v>
                </c:pt>
                <c:pt idx="1">
                  <c:v>10.3529</c:v>
                </c:pt>
                <c:pt idx="2">
                  <c:v>29.882400000000001</c:v>
                </c:pt>
                <c:pt idx="3">
                  <c:v>55.2941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9.0448468312789991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0.11997716872100028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3.946200000000033E-2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0.4119830000000011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3.9462999999999582E-2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0.14154800000000023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0.14833099999999888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9.5077510000000007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0.20873000000000097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0.20780899999999924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5.7935000000000514E-2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0.60483900000000013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5.7935999999999765E-2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0.20780799999999999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0.19827399999999962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8.8644859999999994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0.26154197606460006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8.7588000000000221E-2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0.91440999999999928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8.7589000000001249E-2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0.31416999999999895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0.43784199999999984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8.3272010000000005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Your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Your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Your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Your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Your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Your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Your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Your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8.3615340021175708</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Gateshead Health NHS Foundation Trust</c:v>
                </c:pt>
                <c:pt idx="1">
                  <c:v>Northumbria Healthcare NHS Foundation Trust</c:v>
                </c:pt>
                <c:pt idx="2">
                  <c:v>Sheffield Teaching Hospitals NHS Foundation Trust</c:v>
                </c:pt>
                <c:pt idx="3">
                  <c:v>Calderdale and Huddersfield NHS Foundation Trust</c:v>
                </c:pt>
                <c:pt idx="4">
                  <c:v>County Durham and Darlington NHS Foundation Trust</c:v>
                </c:pt>
              </c:strCache>
            </c:strRef>
          </c:cat>
          <c:val>
            <c:numRef>
              <c:f>Sheet1!$B$2:$B$6</c:f>
              <c:numCache>
                <c:formatCode>0.0</c:formatCode>
                <c:ptCount val="5"/>
                <c:pt idx="0">
                  <c:v>8.6</c:v>
                </c:pt>
                <c:pt idx="1">
                  <c:v>8.5</c:v>
                </c:pt>
                <c:pt idx="2">
                  <c:v>8.4</c:v>
                </c:pt>
                <c:pt idx="3">
                  <c:v>8.4</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Gateshead Health NHS Foundation Trust</c:v>
                </c:pt>
                <c:pt idx="1">
                  <c:v>Northumbria Healthcare NHS Foundation Trust</c:v>
                </c:pt>
                <c:pt idx="2">
                  <c:v>Sheffield Teaching Hospitals NHS Foundation Trust</c:v>
                </c:pt>
                <c:pt idx="3">
                  <c:v>Calderdale and Huddersfield NHS Foundation Trust</c:v>
                </c:pt>
                <c:pt idx="4">
                  <c:v>County Durham and Darlington NHS Foundation Trust</c:v>
                </c:pt>
              </c:strCache>
            </c:strRef>
          </c:cat>
          <c:val>
            <c:numRef>
              <c:f>Sheet1!$C$2:$C$6</c:f>
              <c:numCache>
                <c:formatCode>0.0</c:formatCode>
                <c:ptCount val="5"/>
                <c:pt idx="0">
                  <c:v>1.4000000000000004</c:v>
                </c:pt>
                <c:pt idx="1">
                  <c:v>1.5</c:v>
                </c:pt>
                <c:pt idx="2">
                  <c:v>1.5999999999999996</c:v>
                </c:pt>
                <c:pt idx="3">
                  <c:v>1.5999999999999996</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Northern Lincolnshire and Goole NHS Foundation Trust</c:v>
                </c:pt>
                <c:pt idx="1">
                  <c:v>Hull University Teaching Hospitals NHS Trust</c:v>
                </c:pt>
                <c:pt idx="2">
                  <c:v>Mid Yorkshire Hospitals NHS Trust</c:v>
                </c:pt>
                <c:pt idx="3">
                  <c:v>The Rotherham NHS Foundation Trust</c:v>
                </c:pt>
                <c:pt idx="4">
                  <c:v>Bradford Teaching Hospitals NHS Foundation Trust</c:v>
                </c:pt>
              </c:strCache>
            </c:strRef>
          </c:cat>
          <c:val>
            <c:numRef>
              <c:f>Sheet1!$B$2:$B$6</c:f>
              <c:numCache>
                <c:formatCode>0.0</c:formatCode>
                <c:ptCount val="5"/>
                <c:pt idx="0">
                  <c:v>7.9</c:v>
                </c:pt>
                <c:pt idx="1">
                  <c:v>7.9</c:v>
                </c:pt>
                <c:pt idx="2">
                  <c:v>7.9</c:v>
                </c:pt>
                <c:pt idx="3">
                  <c:v>7.9</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Northern Lincolnshire and Goole NHS Foundation Trust</c:v>
                </c:pt>
                <c:pt idx="1">
                  <c:v>Hull University Teaching Hospitals NHS Trust</c:v>
                </c:pt>
                <c:pt idx="2">
                  <c:v>Mid Yorkshire Hospitals NHS Trust</c:v>
                </c:pt>
                <c:pt idx="3">
                  <c:v>The Rotherham NHS Foundation Trust</c:v>
                </c:pt>
                <c:pt idx="4">
                  <c:v>Bradford Teaching Hospitals NHS Foundation Trust</c:v>
                </c:pt>
              </c:strCache>
            </c:strRef>
          </c:cat>
          <c:val>
            <c:numRef>
              <c:f>Sheet1!$C$2:$C$6</c:f>
              <c:numCache>
                <c:formatCode>0.0</c:formatCode>
                <c:ptCount val="5"/>
                <c:pt idx="0">
                  <c:v>2.0999999999999996</c:v>
                </c:pt>
                <c:pt idx="1">
                  <c:v>2.0999999999999996</c:v>
                </c:pt>
                <c:pt idx="2">
                  <c:v>2.0999999999999996</c:v>
                </c:pt>
                <c:pt idx="3">
                  <c:v>2.0999999999999996</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0.1432140000000004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0.20090399999999953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5.6010999999999811E-2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0.58474300000000135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5.6010999999999811E-2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0.20090399999999953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0.19057600000000008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9.2893519999999992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0.42804199999999959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0.29989000000000043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8.3606999999999765E-2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0.87284700000000015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8.3607000000000653E-2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0.2998909999999988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0.30993400000000015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7.6854870000000002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2.7307999999999666E-2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0.31610100000000063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8.8127000000000066E-2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0.92003099999999982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8.8125999999999038E-2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0.31610200000000077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0.43770199999999981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8.1097629999999992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Your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Your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Your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Your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Your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Your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Your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Your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7.47244974861625</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RVW | North Tees and Hartlepool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RVW | North Tees and Hartlepool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RVW | North Tees and Hartlepool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7.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chart" Target="../charts/chart332.xml"/><Relationship Id="rId4" Type="http://schemas.openxmlformats.org/officeDocument/2006/relationships/chart" Target="../charts/chart331.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North Tees and Hartlepool NHS Foundation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2084050008"/>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631520928"/>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Q46. After leaving hospital, did you get enough support from health or social care services to help you recover or manage your condition?</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Q10. If you brought medication with you to hospital, were you able to take it when you needed to?</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 How long do you feel you had to wait to get to a bed on a ward after you arrived at the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Q42. Before you left hospital, did you know what would happen next with your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1689642596"/>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83538522"/>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2786038362"/>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Feedback on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Q49. During your hospital stay, were you ever asked to give your views on the quality of your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Q41. Thinking about any medicine you were to take at home, were you given any of the following?</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Q12. How would you rate the hospital food?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Q8. How clean was the hospital room or ward that you were in?</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Q11. Were you offered food that met any dietary needs or requirements you had?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04177550"/>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1907381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73436958"/>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361952364"/>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7.5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98943386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62502477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150200586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3725026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8626143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57511581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3338012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2725537909"/>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119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2085488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87790840"/>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35185193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1159898692"/>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7.8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47835071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208663352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81868804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138601759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306272628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3674940745"/>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2798099688"/>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1501059849"/>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234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4308144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8883805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36076569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71631671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4275958273"/>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3632992989"/>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975035858"/>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311924441"/>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D18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207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6295081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7990299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70617304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43011176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852582755"/>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2993187175"/>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166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6523762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9614751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9915731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86431245"/>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9555441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1470459084"/>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19519850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45034885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9110380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201924503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158631349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1042939679"/>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5307530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8708953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247453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79053066"/>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305992122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2592860772"/>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8.6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81381406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199744258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8606301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301516336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182900038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704449032"/>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2109627809"/>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3930210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5996250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1115752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14905374"/>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103265450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4184855116"/>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59590121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351085702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20328286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390024426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1246724996"/>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3693980700"/>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2785306307"/>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1358770887"/>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A9D18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7155801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3678140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98208610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387248791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121023133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2644830278"/>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4319461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1734781"/>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1687976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67726604"/>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254225275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1339503323"/>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8.4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55394045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158760496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99198123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294683384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14062297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1791739280"/>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200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208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209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4410899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2185001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8355824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45087062"/>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227925504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2289013042"/>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7.5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16776761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227751754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77418102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79132384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46103742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3501317333"/>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1004426721"/>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3774386884"/>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5216854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7164333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41867504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267148852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441153663"/>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2642891139"/>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2473303945"/>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1121965179"/>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209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0791645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3065356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60354928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4027971046"/>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191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1921599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8705279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4049645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38439068"/>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198133312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899850626"/>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0.8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41460059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364319517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79869053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4073684058"/>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1520435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4384734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5093061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25605927"/>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257401012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3179024760"/>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38566030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72981040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48437205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248592979"/>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0764291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0305869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0577632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60780906"/>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246191868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530821726"/>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7813763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52760220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29963022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4189723714"/>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2648915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810071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0810351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70246770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53473567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149319421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OF NORTH TEES (94)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141044271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261180288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239280235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OF NORTH TEES (380)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2425121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9925719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7277902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132744759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346233338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304155855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OF NORTH TEES (223)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194428788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8967699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139658446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217492495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OF NORTH TEES (349)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6151787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4044035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44330640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7097859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300501261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OF NORTH TEES (349)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15995941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3187113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253924500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225225148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OF NORTH TEES (349)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3874792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7894254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389203620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231354341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351614271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OF NORTH TEES (93)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46858087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0807044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212093634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176312200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OF NORTH TEES (388)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3976182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4189402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37515874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112555568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273073343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OF NORTH TEES (263)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402927205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6339662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131729845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304894998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OF NORTH TEES (207)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3424333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8655460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18346442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43056282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360547513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OF NORTH TEES (200)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313292949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0633114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250507446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341548164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OF NORTH TEES (378)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0614906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5541786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3345234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8925639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26144880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410847020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265539026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OF NORTH TEES (78)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263666577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339967858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278864675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OF NORTH TEES (159)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8744171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151714658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88414970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148388305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OF NORTH TEES (373)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401007472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1531671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248477229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39502445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OF NORTH TEES (362)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2034440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7348565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319964794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158004719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202160286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OF NORTH TEES (396)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394555122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8328273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329746757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44421228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OF NORTH TEES (391)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0548332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7190960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391841424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407045043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196683838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OF NORTH TEES (373)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94069535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6507444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13547677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139306053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OF NORTH TEES (395)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7705636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0896422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106198329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249831986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341122188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OF NORTH TEES (389)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126242807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9105806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167440742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327219385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OF NORTH TEES (395)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1377502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1885772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3666471967"/>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27361583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348435776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OF NORTH TEES (351)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2391473642"/>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1155595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248745517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408016960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OF NORTH TEES (367)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5488916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7030212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280862163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374687322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335106815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OF NORTH TEES (383)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159915597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1683269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175967821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213828044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OF NORTH TEES (324)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0745296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9040903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42134914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225906313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337201347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OF NORTH TEES (336)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44631373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5325588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241897103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42428624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OF NORTH TEES (388)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1551778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9277841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278378295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187117037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425638057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OF NORTH TEES (331)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31249959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6063931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168599773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325128166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OF NORTH TEES (343)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0216144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5079485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6851736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408921488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257845219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OF NORTH TEES (176)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305388351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4734857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98628885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62107174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OF NORTH TEES (184)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3135480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3756331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374271795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44522030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386416873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OF NORTH TEES (185)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34685277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6899174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192269808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309648860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OF NORTH TEES (388)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4582430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1533601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3954812130"/>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139187962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371753085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OF NORTH TEES (282)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2172428495"/>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3196545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78267821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315857074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OF NORTH TEES (127)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9446082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4193815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51912504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246098594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274873259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OF NORTH TEES (394)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92880920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300658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152180994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195891272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OF NORTH TEES (380)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3466405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607393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1956018460"/>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28863211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203848379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OF NORTH TEES (286)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2312769830"/>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1149018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179827886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394025300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OF NORTH TEES (275)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3459128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2372907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210057302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334470841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19945256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OF NORTH TEES (329)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415171625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0327793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205860295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340154252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OF NORTH TEES (360)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4647627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2079300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531177785"/>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337154520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323041337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OF NORTH TEES (192)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2217517012"/>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3387553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116459958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114032203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OF NORTH TEES (176)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9094175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6488647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6160019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413833448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261061583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OF NORTH TEES (349)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331187354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1699571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208629425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154909452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OF NORTH TEES (396)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5524665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9699214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417883537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0916296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322685474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255089355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OF NORTH TEES (395)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701861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3138099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3636000242"/>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2270733480"/>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119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3017788107"/>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064208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9008228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1127802677"/>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5.9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93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284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227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9D18E"/>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85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635869846"/>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973874195"/>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4144522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03128438"/>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3143545584"/>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9680779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3668822908"/>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2806542706"/>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9D18E"/>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380112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3815586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3944603711"/>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4275675041"/>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200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208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209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2536451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132686315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684458180"/>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2587216678"/>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149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298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4.1▼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4.7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209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191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6.6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5486136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9861757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2943592284"/>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3520985642"/>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0.8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0.7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2487660907"/>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3881638514"/>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9966081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52624067"/>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60231531"/>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3193291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hyp="http://schemas.microsoft.com/office/drawing/2018/hyperlinkcolor" xmlns:adec="http://schemas.microsoft.com/office/drawing/2017/decorative">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511922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375262091"/>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“worse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3860002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3351951500"/>
              </p:ext>
            </p:extLst>
          </p:nvPr>
        </p:nvGraphicFramePr>
        <p:xfrm>
          <a:off x="468000" y="1548000"/>
          <a:ext cx="11253864" cy="100584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Q10. If you brought medication with you to hospital, were you able to take it when you needed to?
Q23. Thinking about your care and treatment, were you told something by a member of staff that was different to what you had been told by another member of staff?</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9061047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2219461946"/>
              </p:ext>
            </p:extLst>
          </p:nvPr>
        </p:nvGraphicFramePr>
        <p:xfrm>
          <a:off x="469068" y="1548000"/>
          <a:ext cx="11253864" cy="124968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Q32. Beforehand, how well did hospital staff answer your questions about the operations or procedures?
Q44. Did hospital staff discuss with you whether you may need any further health or social care services after leaving hospital?
Q46. After leaving hospital, did you get enough support from health or social care services to help you recover or manage your condition?</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“much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3247739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4004981236"/>
              </p:ext>
            </p:extLst>
          </p:nvPr>
        </p:nvGraphicFramePr>
        <p:xfrm>
          <a:off x="469068" y="1548000"/>
          <a:ext cx="11253864" cy="2013248"/>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Q5. Were you ever prevented from sleeping at night by noise from staff?</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+0.8</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 How did you feel about the length of time you were on the waiting list before your admission to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-1.0</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Q39. Before you left hospital, were you given any information about what you should or should not do after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+0.6</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Q41. Thinking about any medicine you were to take at home, were you given any of the following?</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-0.5</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6048747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Q35. To what extent did staff involve you in decisions about you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-0.5</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1806438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Q38. Were you given enough notice about when you were going to leave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-0.4</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1219880267"/>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1886700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76</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North Tees and Hartlepool NHS Foundation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1361500159"/>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Support from health or social care services: patients being given enough support from health or social care services to help them recover or manage their condition after leaving hospital
Further health or social care services: patients being given information about further health or social care services they may need after leaving hospital
Taking medication: patients being able to take medication they brought to hospital when needed
Waiting to get to a bed: patients feeling that they waited the right amount of time to get to a bed on a ward after they arrived at the hospital
Understanding care after leaving hospital: patients being given information about what would happen next with their care</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2180838974"/>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Feedback on care: patients being asked to give their views on the quality of their care
Information about medicines to take at home: patients being given information about medicines they were to take at home
Quality of food: patients describing the hospital food as good
Cleanliness: patients feeling that the hospital room or ward they were in was clean
Dietary needs or requirements: patients being offered food that met any dietary needs or requirements they had</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1250 inpatients at North Tees and Hartlepool NHS Foundation Trust who had attended in late 2021. Responses were received from 425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6477254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53977253"/>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1,250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425</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3670379080"/>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72%</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7851869"/>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4053773450"/>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28%</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28705979"/>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36%</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649822456"/>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46%</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2992003481"/>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569340303"/>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269699528"/>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4057548833"/>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1070680893"/>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&lt;0.5%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79395102"/>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2633934449"/>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92787448"/>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xmlns:a14="http://schemas.microsoft.com/office/drawing/2010/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1933186960"/>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483666578"/>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19333</TotalTime>
  <Words>16193</Words>
  <Application>Microsoft Office PowerPoint</Application>
  <PresentationFormat>Widescreen</PresentationFormat>
  <Paragraphs>2241</Paragraphs>
  <Slides>79</Slides>
  <Notes>69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Arial Black</vt:lpstr>
      <vt:lpstr>Calibri</vt:lpstr>
      <vt:lpstr>Calibri Light</vt:lpstr>
      <vt:lpstr>Courier New</vt:lpstr>
      <vt:lpstr>Wingdings</vt:lpstr>
      <vt:lpstr>Wingdings 3</vt:lpstr>
      <vt:lpstr>Office Theme</vt:lpstr>
      <vt:lpstr>North Tees and Hartlepool NHS Foundation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Michelle Gray</cp:lastModifiedBy>
  <cp:revision>846</cp:revision>
  <dcterms:created xsi:type="dcterms:W3CDTF">2021-03-04T09:52:26Z</dcterms:created>
  <dcterms:modified xsi:type="dcterms:W3CDTF">2022-09-30T12:56:36Z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